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DC8E40-8FA9-4519-A39A-F588C43D9596}" type="datetimeFigureOut">
              <a:rPr lang="ar-KW" smtClean="0"/>
              <a:t>13/02/1441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0549F0-7FFA-414E-8E76-50F50B5A6CFA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9" y="0"/>
            <a:ext cx="902287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475656" y="5176327"/>
            <a:ext cx="5808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i="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PT Bold Heading"/>
              </a:rPr>
              <a:t>لا يتكون اللون الأزرق الداكن</a:t>
            </a:r>
            <a:r>
              <a:rPr lang="ar-KW" sz="3600" i="0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Simplified Arabic"/>
              </a:rPr>
              <a:t> .</a:t>
            </a:r>
            <a:endParaRPr lang="ar-KW" sz="3600" dirty="0">
              <a:solidFill>
                <a:srgbClr val="C0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666487" y="6093296"/>
            <a:ext cx="1300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النشا .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0"/>
            <a:ext cx="998284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6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156696"/>
            <a:ext cx="89246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KW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- من التجارب السابقة يتم اســـــــتنتاج أن النباتات 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KW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  الخضراء تقوم بعملية البناء الضوئي ، و التي فيها 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KW" sz="3600" b="1" dirty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</a:t>
            </a:r>
            <a:r>
              <a:rPr lang="ar-KW" sz="3600" b="1" dirty="0" smtClean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 </a:t>
            </a:r>
            <a:r>
              <a:rPr kumimoji="0" lang="ar-KW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يتم صــــنع غذائه من خلال </a:t>
            </a:r>
            <a:r>
              <a:rPr kumimoji="0" lang="ar-KW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اتحاد</a:t>
            </a:r>
            <a:r>
              <a:rPr kumimoji="0" lang="ar-KW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الماء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H</a:t>
            </a:r>
            <a:r>
              <a:rPr kumimoji="0" lang="en-US" sz="3600" b="1" i="1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2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O</a:t>
            </a:r>
            <a:r>
              <a:rPr kumimoji="0" lang="ar-KW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 و غاز 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KW" sz="3600" b="1" dirty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</a:t>
            </a:r>
            <a:r>
              <a:rPr lang="ar-KW" sz="3600" b="1" dirty="0" smtClean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 </a:t>
            </a:r>
            <a:r>
              <a:rPr kumimoji="0" lang="ar-KW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ثاني أكسيد الكربون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CO</a:t>
            </a:r>
            <a:r>
              <a:rPr kumimoji="0" lang="en-US" sz="3600" b="1" i="1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2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 بمساعدة ضوء 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implified Arabic" pitchFamily="18" charset="-78"/>
                <a:cs typeface="PT Bold Heading" pitchFamily="2" charset="-78"/>
              </a:rPr>
              <a:t>الشمس.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7896"/>
            <a:ext cx="45076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rPr>
              <a:t>  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25382" y="4005064"/>
            <a:ext cx="8580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س : ماذا يحتاج النبات كي يصنع غذائه ؟</a:t>
            </a:r>
            <a:endParaRPr lang="ar-KW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059832" y="4819845"/>
            <a:ext cx="5808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جـ : 1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 غاز ثاني أكسيد الكربون .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55576" y="4870901"/>
            <a:ext cx="199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2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 الماء .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95936" y="5662989"/>
            <a:ext cx="4154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3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 ضوء الشمس .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5662989"/>
            <a:ext cx="2795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4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 الكلوروفيل .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30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55976" y="46365"/>
            <a:ext cx="4656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i="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PT Bold Heading"/>
              </a:rPr>
              <a:t>- غاز ثاني أكسيد الكربون :</a:t>
            </a:r>
            <a:endParaRPr lang="ar-KW" sz="3600" dirty="0">
              <a:solidFill>
                <a:srgbClr val="7030A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504" y="620688"/>
            <a:ext cx="79208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0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يدخل الورقة من خلال الفتحات الموجودة على سطحيها 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020272" y="1124744"/>
            <a:ext cx="199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dirty="0">
                <a:solidFill>
                  <a:srgbClr val="7030A0"/>
                </a:solidFill>
                <a:latin typeface="Times New Roman"/>
                <a:ea typeface="Calibri"/>
                <a:cs typeface="PT Bold Heading"/>
              </a:rPr>
              <a:t>-</a:t>
            </a:r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 الماء :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0" y="1628800"/>
            <a:ext cx="8172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000" dirty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يأخذه النبات بواسطة الجذور ثم ينتقل للساق ثم للأوراق .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4857859" y="2204864"/>
            <a:ext cx="4154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- ضوء الشمس :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0" y="2852936"/>
            <a:ext cx="81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0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PT Bold Heading"/>
              </a:rPr>
              <a:t>تقوم الورقة بتحويل طاقة الشمس إلى طاقة كيميائية ، و تخزن الطاقة على هيئة غذاء ، الغذاء عبارة عن </a:t>
            </a:r>
            <a:r>
              <a:rPr lang="ar-KW" sz="3000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PT Bold Heading"/>
              </a:rPr>
              <a:t>الســـكر </a:t>
            </a:r>
            <a:r>
              <a:rPr lang="ar-KW" sz="3000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PT Bold Heading"/>
              </a:rPr>
              <a:t>و النشا الذي يتكون من مجموعة من السكريات .</a:t>
            </a:r>
            <a:endParaRPr lang="en-US" sz="3000" dirty="0">
              <a:solidFill>
                <a:schemeClr val="accent4">
                  <a:lumMod val="75000"/>
                </a:schemeClr>
              </a:solidFill>
              <a:latin typeface="Times New Roman"/>
              <a:ea typeface="Calibri"/>
              <a:cs typeface="PT Bold Heading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216554" y="4366845"/>
            <a:ext cx="2795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- الكلوروفيل :</a:t>
            </a:r>
            <a:endParaRPr lang="ar-KW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4941168"/>
            <a:ext cx="81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هي الصبغة الخضراء و التي تساعد على امتصاص </a:t>
            </a:r>
            <a:r>
              <a:rPr lang="ar-KW" sz="3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ضــــوء </a:t>
            </a:r>
            <a:r>
              <a:rPr lang="ar-KW" sz="3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الشمس ، و يوجد الكلوروفيل في تراكيب </a:t>
            </a:r>
            <a:r>
              <a:rPr lang="ar-KW" sz="3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تســـــــــــــمى </a:t>
            </a:r>
            <a:r>
              <a:rPr lang="ar-KW" sz="3000" dirty="0" err="1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البلاستيدات</a:t>
            </a:r>
            <a:r>
              <a:rPr lang="ar-KW" sz="3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PT Bold Heading"/>
              </a:rPr>
              <a:t> الخضراء .</a:t>
            </a:r>
          </a:p>
        </p:txBody>
      </p:sp>
    </p:spTree>
    <p:extLst>
      <p:ext uri="{BB962C8B-B14F-4D97-AF65-F5344CB8AC3E}">
        <p14:creationId xmlns:p14="http://schemas.microsoft.com/office/powerpoint/2010/main" val="309012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" y="0"/>
            <a:ext cx="91356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صورة 4" descr="نتيجة بحث الصور عن الكلوروفيل تحت المجهر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6480720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9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29000"/>
            <a:ext cx="9144001" cy="339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119534"/>
            <a:ext cx="893792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KW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س : </a:t>
            </a:r>
            <a:r>
              <a:rPr kumimoji="0" lang="ar-KW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PT Bold Heading" pitchFamily="2" charset="-78"/>
              </a:rPr>
              <a:t>علل : يحرص الناس على زيادة المزروعات من حولهم </a:t>
            </a:r>
            <a:r>
              <a:rPr kumimoji="0" lang="ar-KW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" y="908720"/>
            <a:ext cx="90454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KW" sz="3200" b="1" dirty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جـ : لأن النبات ينتج الهواء النقي ( غاز الأكسجين ) </a:t>
            </a:r>
            <a:r>
              <a:rPr lang="ar-KW" sz="3200" b="1" dirty="0" smtClean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، و الغذاء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683568" y="2124145"/>
            <a:ext cx="8360490" cy="5847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KW" sz="3200" b="1" dirty="0">
                <a:solidFill>
                  <a:srgbClr val="C0000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س : علل : تقوم الدولة بزيادة الرقعة </a:t>
            </a:r>
            <a:r>
              <a:rPr lang="ar-KW" sz="3200" b="1" dirty="0" smtClean="0">
                <a:solidFill>
                  <a:srgbClr val="C0000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الخضراء . </a:t>
            </a:r>
            <a:endParaRPr lang="ar-KW" sz="3200" b="1" dirty="0">
              <a:solidFill>
                <a:srgbClr val="C00000"/>
              </a:solidFill>
              <a:latin typeface="Simplified Arabic" pitchFamily="18" charset="-78"/>
              <a:ea typeface="Calibri" pitchFamily="34" charset="0"/>
              <a:cs typeface="PT Bold Heading" pitchFamily="2" charset="-7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44" y="2844225"/>
            <a:ext cx="90454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KW" sz="3200" b="1" dirty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جـ : لأن النبات ينتج الهواء النقي ( غاز الأكسجين ) </a:t>
            </a:r>
            <a:r>
              <a:rPr lang="ar-KW" sz="3200" b="1" dirty="0" smtClean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، و الغذاء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019669" y="4932457"/>
            <a:ext cx="5224739" cy="5847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>
                <a:solidFill>
                  <a:srgbClr val="C0000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يتكون حولها فقاعات هوائية .</a:t>
            </a:r>
            <a:endParaRPr lang="ar-KW" sz="3200" b="1" dirty="0">
              <a:solidFill>
                <a:srgbClr val="C00000"/>
              </a:solidFill>
              <a:latin typeface="Simplified Arabic" pitchFamily="18" charset="-78"/>
              <a:ea typeface="Calibri" pitchFamily="34" charset="0"/>
              <a:cs typeface="PT Bold Heading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923928" y="5374957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فتحات</a:t>
            </a:r>
            <a:endParaRPr lang="ar-KW" sz="3600" dirty="0">
              <a:solidFill>
                <a:srgbClr val="0070C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588224" y="5978308"/>
            <a:ext cx="17993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600" dirty="0" smtClean="0">
                <a:solidFill>
                  <a:srgbClr val="0070C0"/>
                </a:solidFill>
                <a:latin typeface="Times New Roman"/>
                <a:ea typeface="Calibri"/>
                <a:cs typeface="PT Bold Heading"/>
              </a:rPr>
              <a:t>أكسجين</a:t>
            </a:r>
            <a:endParaRPr lang="ar-KW" sz="3600" dirty="0">
              <a:solidFill>
                <a:srgbClr val="0070C0"/>
              </a:solidFill>
              <a:latin typeface="Times New Roman"/>
              <a:ea typeface="Calibri"/>
              <a:cs typeface="PT Bold Heading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165304"/>
            <a:ext cx="1008112" cy="71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79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9956"/>
            <a:ext cx="8964488" cy="645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4110449" y="3657218"/>
            <a:ext cx="1056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غاز</a:t>
            </a:r>
            <a:r>
              <a:rPr lang="ar-SA" sz="40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Simplified Arabic"/>
              </a:rPr>
              <a:t> .</a:t>
            </a:r>
            <a:endParaRPr lang="ar-KW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834307" y="4548876"/>
            <a:ext cx="455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تزداد في الاشتعال .</a:t>
            </a:r>
            <a:endParaRPr lang="ar-KW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987824" y="5529426"/>
            <a:ext cx="2797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غاز الأكسجين .</a:t>
            </a:r>
            <a:endParaRPr lang="ar-KW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PT Bold Heading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994" y="5975370"/>
            <a:ext cx="1008112" cy="882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4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" y="0"/>
            <a:ext cx="91274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5964427" y="4253026"/>
            <a:ext cx="23519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000" b="1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ثاني أكسيد الكربون</a:t>
            </a:r>
            <a:endParaRPr lang="ar-KW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07231" y="4114523"/>
            <a:ext cx="1184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أ</a:t>
            </a:r>
            <a:r>
              <a:rPr lang="ar-S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كسجين</a:t>
            </a:r>
            <a:endParaRPr lang="ar-KW" sz="2800" dirty="0"/>
          </a:p>
        </p:txBody>
      </p:sp>
      <p:sp>
        <p:nvSpPr>
          <p:cNvPr id="7" name="مستطيل 6"/>
          <p:cNvSpPr/>
          <p:nvPr/>
        </p:nvSpPr>
        <p:spPr>
          <a:xfrm>
            <a:off x="2483768" y="4129916"/>
            <a:ext cx="1616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/>
              </a:rPr>
              <a:t>نشا و سكر</a:t>
            </a:r>
            <a:endParaRPr lang="ar-KW" sz="2800" dirty="0">
              <a:solidFill>
                <a:srgbClr val="0070C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7" y="116632"/>
            <a:ext cx="1193101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77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/>
          <p:nvPr/>
        </p:nvPicPr>
        <p:blipFill rotWithShape="1">
          <a:blip r:embed="rId2"/>
          <a:srcRect l="9883" t="23402" r="7227" b="6194"/>
          <a:stretch/>
        </p:blipFill>
        <p:spPr bwMode="auto">
          <a:xfrm>
            <a:off x="39756" y="76876"/>
            <a:ext cx="9041354" cy="67413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467544" y="1476073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C0000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كلوروفيل</a:t>
            </a:r>
            <a:endParaRPr lang="ar-KW" dirty="0"/>
          </a:p>
        </p:txBody>
      </p:sp>
      <p:sp>
        <p:nvSpPr>
          <p:cNvPr id="7" name="مستطيل 6"/>
          <p:cNvSpPr/>
          <p:nvPr/>
        </p:nvSpPr>
        <p:spPr>
          <a:xfrm>
            <a:off x="118890" y="2031231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400" b="1" dirty="0" smtClean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ثاني أكسيد الكربون</a:t>
            </a:r>
            <a:endParaRPr lang="ar-KW" sz="2400" dirty="0">
              <a:solidFill>
                <a:srgbClr val="0070C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30061" y="2492896"/>
            <a:ext cx="1526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7030A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الأكسجين</a:t>
            </a:r>
            <a:endParaRPr lang="ar-KW" sz="3200" dirty="0">
              <a:solidFill>
                <a:srgbClr val="7030A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547664" y="4221088"/>
            <a:ext cx="1588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C0000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كلوروفيل</a:t>
            </a:r>
            <a:endParaRPr lang="ar-KW" dirty="0"/>
          </a:p>
        </p:txBody>
      </p:sp>
      <p:sp>
        <p:nvSpPr>
          <p:cNvPr id="10" name="مستطيل 9"/>
          <p:cNvSpPr/>
          <p:nvPr/>
        </p:nvSpPr>
        <p:spPr>
          <a:xfrm>
            <a:off x="1123669" y="3759423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400" b="1" dirty="0" smtClean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ثاني أكسيد الكربون</a:t>
            </a:r>
            <a:endParaRPr lang="ar-KW" sz="2400" dirty="0">
              <a:solidFill>
                <a:srgbClr val="0070C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686076" y="4221088"/>
            <a:ext cx="23423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ضوء الشمس</a:t>
            </a:r>
            <a:endParaRPr lang="ar-KW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6732240" y="3759423"/>
            <a:ext cx="750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smtClean="0"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الماء</a:t>
            </a:r>
            <a:endParaRPr lang="ar-KW" sz="3600" dirty="0"/>
          </a:p>
        </p:txBody>
      </p:sp>
      <p:sp>
        <p:nvSpPr>
          <p:cNvPr id="13" name="مستطيل 12"/>
          <p:cNvSpPr/>
          <p:nvPr/>
        </p:nvSpPr>
        <p:spPr>
          <a:xfrm>
            <a:off x="7438297" y="5517232"/>
            <a:ext cx="750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600" b="1" dirty="0" smtClean="0"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الماء</a:t>
            </a:r>
            <a:endParaRPr lang="ar-KW" sz="3600" dirty="0"/>
          </a:p>
        </p:txBody>
      </p:sp>
      <p:sp>
        <p:nvSpPr>
          <p:cNvPr id="15" name="مستطيل 14"/>
          <p:cNvSpPr/>
          <p:nvPr/>
        </p:nvSpPr>
        <p:spPr>
          <a:xfrm>
            <a:off x="4467633" y="5609564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2400" b="1" dirty="0" smtClean="0">
                <a:solidFill>
                  <a:srgbClr val="0070C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ثاني أكسيد الكربون</a:t>
            </a:r>
            <a:endParaRPr lang="ar-KW" sz="2400" dirty="0">
              <a:solidFill>
                <a:srgbClr val="0070C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0532" y="5517232"/>
            <a:ext cx="1526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7030A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الأكسجين</a:t>
            </a:r>
            <a:endParaRPr lang="ar-KW" sz="3200" dirty="0">
              <a:solidFill>
                <a:srgbClr val="7030A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979712" y="5548008"/>
            <a:ext cx="18284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3200" b="1" dirty="0" smtClean="0">
                <a:solidFill>
                  <a:srgbClr val="7030A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سكر و نشا</a:t>
            </a:r>
            <a:endParaRPr lang="ar-KW" sz="3200" dirty="0">
              <a:solidFill>
                <a:srgbClr val="7030A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6405642" y="6142576"/>
            <a:ext cx="1032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C0000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داخلة</a:t>
            </a:r>
            <a:endParaRPr lang="ar-KW" sz="3200" dirty="0">
              <a:solidFill>
                <a:srgbClr val="C0000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1657392" y="6156593"/>
            <a:ext cx="1114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 smtClean="0">
                <a:solidFill>
                  <a:srgbClr val="C00000"/>
                </a:solidFill>
                <a:latin typeface="Simplified Arabic" pitchFamily="18" charset="-78"/>
                <a:ea typeface="Calibri" pitchFamily="34" charset="0"/>
                <a:cs typeface="PT Bold Heading" pitchFamily="2" charset="-78"/>
              </a:rPr>
              <a:t>خارجة</a:t>
            </a:r>
            <a:endParaRPr lang="ar-KW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5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511</TotalTime>
  <Words>258</Words>
  <Application>Microsoft Office PowerPoint</Application>
  <PresentationFormat>عرض على الشاشة (3:4)‏</PresentationFormat>
  <Paragraphs>47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دفق الهواء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99878923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17</cp:revision>
  <dcterms:created xsi:type="dcterms:W3CDTF">2017-10-19T18:46:30Z</dcterms:created>
  <dcterms:modified xsi:type="dcterms:W3CDTF">2019-10-12T00:45:16Z</dcterms:modified>
</cp:coreProperties>
</file>